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2" r:id="rId4"/>
  </p:sldMasterIdLst>
  <p:notesMasterIdLst>
    <p:notesMasterId r:id="rId13"/>
  </p:notesMasterIdLst>
  <p:handoutMasterIdLst>
    <p:handoutMasterId r:id="rId14"/>
  </p:handoutMasterIdLst>
  <p:sldIdLst>
    <p:sldId id="304" r:id="rId5"/>
    <p:sldId id="305" r:id="rId6"/>
    <p:sldId id="262" r:id="rId7"/>
    <p:sldId id="265" r:id="rId8"/>
    <p:sldId id="306" r:id="rId9"/>
    <p:sldId id="307" r:id="rId10"/>
    <p:sldId id="308" r:id="rId11"/>
    <p:sldId id="267" r:id="rId12"/>
  </p:sldIdLst>
  <p:sldSz cx="12192000" cy="6858000"/>
  <p:notesSz cx="6858000" cy="9144000"/>
  <p:custDataLst>
    <p:tags r:id="rId15"/>
  </p:custDataLst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969" autoAdjust="0"/>
  </p:normalViewPr>
  <p:slideViewPr>
    <p:cSldViewPr snapToGrid="0" snapToObjects="1">
      <p:cViewPr varScale="1">
        <p:scale>
          <a:sx n="60" d="100"/>
          <a:sy n="60" d="100"/>
        </p:scale>
        <p:origin x="11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1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9B2B196-7459-491B-98B6-A51FEF4376A4}" type="datetime1">
              <a:rPr lang="es-ES" smtClean="0"/>
              <a:t>24/09/2025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5F1E10-4074-4DC3-8E35-9146BD1FD82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1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811F713-B6A7-42B2-85D4-B5343B20E66C}" type="datetime1">
              <a:rPr lang="es-ES" noProof="1" smtClean="0"/>
              <a:t>24/09/2025</a:t>
            </a:fld>
            <a:endParaRPr lang="es-ES" noProof="1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1"/>
              <a:t>Segundo nivel</a:t>
            </a:r>
          </a:p>
          <a:p>
            <a:pPr lvl="2" rtl="0"/>
            <a:r>
              <a:rPr lang="es-ES" noProof="1"/>
              <a:t>Tercer nivel</a:t>
            </a:r>
          </a:p>
          <a:p>
            <a:pPr lvl="3" rtl="0"/>
            <a:r>
              <a:rPr lang="es-ES" noProof="1"/>
              <a:t>Cuarto nivel</a:t>
            </a:r>
          </a:p>
          <a:p>
            <a:pPr lvl="4" rtl="0"/>
            <a:r>
              <a:rPr lang="es-ES" noProof="1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1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E8C15C5-0688-5345-99FC-721E08AD15D5}" type="slidenum">
              <a:rPr lang="es-ES" noProof="1" smtClean="0"/>
              <a:t>‹#›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7207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730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A85D0A-6970-4FAD-966F-92DC8FA7AABC}" type="datetime1">
              <a:rPr lang="es-ES" noProof="0" smtClean="0"/>
              <a:t>24/09/2025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142A8B-8815-4317-8DBF-7675F29C91E9}" type="datetime1">
              <a:rPr lang="es-ES" noProof="0" smtClean="0"/>
              <a:t>24/09/2025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1B7FB9-727E-4229-B3A0-B6DF01958C29}" type="datetime1">
              <a:rPr lang="es-ES" noProof="0" smtClean="0"/>
              <a:t>24/09/2025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 de texto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Cuadro de texto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1B5FC6-F71C-467B-8D4E-24A1B9C8CFA1}" type="datetime1">
              <a:rPr lang="es-ES" noProof="0" smtClean="0"/>
              <a:t>24/09/2025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6C16CD-6A66-49DC-A915-80B3CE3D0D7E}" type="datetime1">
              <a:rPr lang="es-ES" noProof="0" smtClean="0"/>
              <a:t>24/09/2025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 de texto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Cuadro de texto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9E2650-6818-4D5C-BD25-3EE0B085F2FE}" type="datetime1">
              <a:rPr lang="es-ES" noProof="0" smtClean="0"/>
              <a:t>24/09/2025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/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110764-DED0-488B-9F9D-84853C59CDD8}" type="datetime1">
              <a:rPr lang="es-ES" noProof="0" smtClean="0"/>
              <a:t>24/09/2025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6977B5-A994-49FF-84A8-24F938CE60ED}" type="datetime1">
              <a:rPr lang="es-ES" noProof="0" smtClean="0"/>
              <a:t>24/09/2025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2249AB-8B89-4FE2-B085-04EFA911FD23}" type="datetime1">
              <a:rPr lang="es-ES" noProof="0" smtClean="0"/>
              <a:t>24/09/2025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F1FDD9-33A0-429C-91BC-7E582EB02722}" type="datetime1">
              <a:rPr lang="es-ES" noProof="0" smtClean="0"/>
              <a:t>24/09/2025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02CF55-9E70-4CD0-9240-560B0ED440BE}" type="datetime1">
              <a:rPr lang="es-ES" noProof="0" smtClean="0"/>
              <a:t>24/09/2025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CE8745-C0CE-4F34-B093-4E7D6B0ABDA3}" type="datetime1">
              <a:rPr lang="es-ES" noProof="0" smtClean="0"/>
              <a:t>24/09/2025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C33D3C-3105-44AC-9CCD-7F3BBF85903A}" type="datetime1">
              <a:rPr lang="es-ES" noProof="0" smtClean="0"/>
              <a:t>24/09/2025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1244ED-6F4E-4265-B604-07F18A340D0E}" type="datetime1">
              <a:rPr lang="es-ES" noProof="0" smtClean="0"/>
              <a:t>24/09/2025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05E070-ED56-4019-82A8-66E0C03E0418}" type="datetime1">
              <a:rPr lang="es-ES" noProof="0" smtClean="0"/>
              <a:t>24/09/2025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88C8F7-21BA-4F40-93CA-AD1014F7FA39}" type="datetime1">
              <a:rPr lang="es-ES" noProof="0" smtClean="0"/>
              <a:t>24/09/2025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14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E44074E3-BC0C-4A30-8446-8593C887120F}" type="datetime1">
              <a:rPr lang="es-ES" noProof="0" smtClean="0"/>
              <a:t>24/09/2025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CC306591-8878-4424-9857-AFE50C6004E2}" type="datetime1">
              <a:rPr lang="es-ES" noProof="0" smtClean="0"/>
              <a:t>24/09/2025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transition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Tx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Tx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Tx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Tx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Tx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Tx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Tx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Tx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Tx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oca Chica, estratégico a nivel energético y tecnológico">
            <a:extLst>
              <a:ext uri="{FF2B5EF4-FFF2-40B4-BE49-F238E27FC236}">
                <a16:creationId xmlns:a16="http://schemas.microsoft.com/office/drawing/2014/main" id="{A4451452-CA1D-0F13-2172-504C61EC5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452" y="0"/>
            <a:ext cx="71895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1" descr="ITLA deja instala centro regional de educación tecnológica en Moca. –  Activao RD">
            <a:extLst>
              <a:ext uri="{FF2B5EF4-FFF2-40B4-BE49-F238E27FC236}">
                <a16:creationId xmlns:a16="http://schemas.microsoft.com/office/drawing/2014/main" id="{F3B14E2A-C1D9-73E3-45D3-63E3633292A3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2480" y="4021307"/>
            <a:ext cx="3148965" cy="1092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02AF84-D3F1-2A0F-7EFE-728424C10D9A}"/>
              </a:ext>
            </a:extLst>
          </p:cNvPr>
          <p:cNvSpPr/>
          <p:nvPr/>
        </p:nvSpPr>
        <p:spPr>
          <a:xfrm>
            <a:off x="1" y="0"/>
            <a:ext cx="5002451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C31C4-6817-1D59-6917-9AF377523348}"/>
              </a:ext>
            </a:extLst>
          </p:cNvPr>
          <p:cNvSpPr txBox="1"/>
          <p:nvPr/>
        </p:nvSpPr>
        <p:spPr>
          <a:xfrm>
            <a:off x="558126" y="444639"/>
            <a:ext cx="38862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Presentación</a:t>
            </a:r>
            <a:endParaRPr lang="es-DO" sz="2000" b="1" dirty="0"/>
          </a:p>
          <a:p>
            <a:pPr algn="ctr"/>
            <a:r>
              <a:rPr lang="es-ES" sz="2000" dirty="0"/>
              <a:t>Asignatura:</a:t>
            </a:r>
            <a:endParaRPr lang="es-DO" sz="2000" dirty="0"/>
          </a:p>
          <a:p>
            <a:pPr algn="ctr"/>
            <a:r>
              <a:rPr lang="es-DO" sz="2000" b="1" dirty="0"/>
              <a:t>Diseño para mecatrónico</a:t>
            </a:r>
          </a:p>
          <a:p>
            <a:pPr algn="ctr"/>
            <a:r>
              <a:rPr lang="es-ES" sz="2000" dirty="0"/>
              <a:t>Nombre:</a:t>
            </a:r>
            <a:endParaRPr lang="es-DO" sz="2000" dirty="0"/>
          </a:p>
          <a:p>
            <a:pPr algn="ctr"/>
            <a:r>
              <a:rPr lang="es-ES" sz="2000" b="1" dirty="0"/>
              <a:t>Franjelis Luciano</a:t>
            </a:r>
            <a:endParaRPr lang="es-DO" sz="2000" b="1" dirty="0"/>
          </a:p>
          <a:p>
            <a:pPr algn="ctr"/>
            <a:r>
              <a:rPr lang="es-ES" sz="2000" dirty="0"/>
              <a:t>Matrícula:</a:t>
            </a:r>
            <a:endParaRPr lang="es-DO" sz="2000" dirty="0"/>
          </a:p>
          <a:p>
            <a:pPr lvl="1" algn="ctr"/>
            <a:r>
              <a:rPr lang="es-ES" sz="2000" b="1" dirty="0"/>
              <a:t>2023-1509 </a:t>
            </a:r>
          </a:p>
          <a:p>
            <a:pPr lvl="1" algn="ctr"/>
            <a:r>
              <a:rPr lang="es-ES" sz="2000" dirty="0"/>
              <a:t>Tema:</a:t>
            </a:r>
            <a:endParaRPr lang="es-DO" sz="2000" dirty="0"/>
          </a:p>
          <a:p>
            <a:pPr algn="ctr"/>
            <a:r>
              <a:rPr lang="es-DO" sz="2000" b="1" dirty="0"/>
              <a:t>Video explicativo</a:t>
            </a:r>
          </a:p>
          <a:p>
            <a:pPr algn="ctr"/>
            <a:r>
              <a:rPr lang="es-ES" sz="2000" dirty="0"/>
              <a:t>Profesora:</a:t>
            </a:r>
            <a:endParaRPr lang="es-DO" sz="2000" dirty="0"/>
          </a:p>
          <a:p>
            <a:pPr algn="ctr"/>
            <a:r>
              <a:rPr lang="es-ES" sz="2000" b="1" dirty="0"/>
              <a:t>Carlos Pichardo</a:t>
            </a:r>
          </a:p>
          <a:p>
            <a:pPr algn="ctr"/>
            <a:r>
              <a:rPr lang="es-ES" sz="2000" dirty="0"/>
              <a:t>Tecnólogo</a:t>
            </a:r>
            <a:endParaRPr lang="es-DO" sz="2000" b="1" dirty="0"/>
          </a:p>
          <a:p>
            <a:pPr algn="ctr"/>
            <a:r>
              <a:rPr lang="es-ES" sz="2000" b="1" dirty="0"/>
              <a:t>Energías Renovables</a:t>
            </a:r>
            <a:endParaRPr lang="es-DO" sz="2000" b="1" dirty="0"/>
          </a:p>
          <a:p>
            <a:pPr algn="ctr"/>
            <a:r>
              <a:rPr lang="es-ES" sz="2000" dirty="0"/>
              <a:t>Fecha</a:t>
            </a:r>
            <a:endParaRPr lang="es-DO" sz="2000" b="1" dirty="0"/>
          </a:p>
          <a:p>
            <a:pPr algn="ctr"/>
            <a:r>
              <a:rPr lang="es-ES" sz="2000" b="1" dirty="0"/>
              <a:t>23/09/2025</a:t>
            </a:r>
            <a:endParaRPr lang="es-DO" sz="2000" b="1" dirty="0"/>
          </a:p>
          <a:p>
            <a:pPr lvl="1" algn="ctr"/>
            <a:endParaRPr lang="es-DO" sz="2000" b="1" dirty="0"/>
          </a:p>
          <a:p>
            <a:pPr algn="ctr"/>
            <a:endParaRPr lang="es-DO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69616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8CC15-A69F-DE8F-0520-4A4AE236A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8125" y="-85031"/>
            <a:ext cx="8676222" cy="838200"/>
          </a:xfrm>
        </p:spPr>
        <p:txBody>
          <a:bodyPr/>
          <a:lstStyle/>
          <a:p>
            <a:r>
              <a:rPr lang="es-DO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el pasado </a:t>
            </a:r>
          </a:p>
        </p:txBody>
      </p:sp>
      <p:pic>
        <p:nvPicPr>
          <p:cNvPr id="4" name="Picture 10" descr="Fotos Antiguas de Mallorca: Postales antiguas de transportes">
            <a:extLst>
              <a:ext uri="{FF2B5EF4-FFF2-40B4-BE49-F238E27FC236}">
                <a16:creationId xmlns:a16="http://schemas.microsoft.com/office/drawing/2014/main" id="{1B0DCB4B-A593-9DF8-31E4-8C8806352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32" y="658573"/>
            <a:ext cx="4487142" cy="341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reve historia de las velas - Mechas para Velas y Pabilos">
            <a:extLst>
              <a:ext uri="{FF2B5EF4-FFF2-40B4-BE49-F238E27FC236}">
                <a16:creationId xmlns:a16="http://schemas.microsoft.com/office/drawing/2014/main" id="{91738CB4-43A7-3E8D-EFE6-2773CB26C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09" y="658572"/>
            <a:ext cx="4155641" cy="306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D22F1B6-A55E-6C91-260C-DCEB8A520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717" y="3720662"/>
            <a:ext cx="6033342" cy="313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9ACAF17-B5F8-8452-A52F-A2E7C7070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236" y="3720662"/>
            <a:ext cx="4305950" cy="313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n by Wilhelmina Thomas on 19th Century clothing | Historical pictures ...">
            <a:extLst>
              <a:ext uri="{FF2B5EF4-FFF2-40B4-BE49-F238E27FC236}">
                <a16:creationId xmlns:a16="http://schemas.microsoft.com/office/drawing/2014/main" id="{6E27213A-F51E-6087-C91C-3865507F5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315" y="658573"/>
            <a:ext cx="2679121" cy="306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23 fotos de objetos del pasado que le harán sentirse nostálgico - Pictolic">
            <a:extLst>
              <a:ext uri="{FF2B5EF4-FFF2-40B4-BE49-F238E27FC236}">
                <a16:creationId xmlns:a16="http://schemas.microsoft.com/office/drawing/2014/main" id="{5CFBF170-808A-91F4-0E2F-307892BCC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279" y="3598116"/>
            <a:ext cx="2827721" cy="325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A26EEC-D4E8-C7B1-4758-B4951EBAE9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151052" y="1548986"/>
            <a:ext cx="2923178" cy="11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8917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esarrollo Humano: Que es es creatividad">
            <a:extLst>
              <a:ext uri="{FF2B5EF4-FFF2-40B4-BE49-F238E27FC236}">
                <a16:creationId xmlns:a16="http://schemas.microsoft.com/office/drawing/2014/main" id="{7E7225B0-1164-E051-51A8-4B6A69FF4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43706"/>
            <a:ext cx="3322820" cy="311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novación - Qué es, concepto y tipos de innovación">
            <a:extLst>
              <a:ext uri="{FF2B5EF4-FFF2-40B4-BE49-F238E27FC236}">
                <a16:creationId xmlns:a16="http://schemas.microsoft.com/office/drawing/2014/main" id="{58810D6F-B895-A472-AD6E-936895DD5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2" t="12328" r="5787"/>
          <a:stretch>
            <a:fillRect/>
          </a:stretch>
        </p:blipFill>
        <p:spPr bwMode="auto">
          <a:xfrm>
            <a:off x="0" y="753168"/>
            <a:ext cx="3451822" cy="299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0FB4B30-D3E9-3D1E-F6EA-71E88A8A8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8125" y="-85031"/>
            <a:ext cx="8676222" cy="838200"/>
          </a:xfrm>
        </p:spPr>
        <p:txBody>
          <a:bodyPr/>
          <a:lstStyle/>
          <a:p>
            <a:r>
              <a:rPr lang="es-D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Ahora </a:t>
            </a:r>
          </a:p>
        </p:txBody>
      </p:sp>
      <p:pic>
        <p:nvPicPr>
          <p:cNvPr id="1038" name="Picture 14" descr="Funciones de los televisores LCD y LED">
            <a:extLst>
              <a:ext uri="{FF2B5EF4-FFF2-40B4-BE49-F238E27FC236}">
                <a16:creationId xmlns:a16="http://schemas.microsoft.com/office/drawing/2014/main" id="{600C871B-7E33-E205-628B-BD65C60F2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3" t="9123" r="7955" b="7116"/>
          <a:stretch>
            <a:fillRect/>
          </a:stretch>
        </p:blipFill>
        <p:spPr bwMode="auto">
          <a:xfrm>
            <a:off x="3428587" y="753169"/>
            <a:ext cx="3988676" cy="2718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E928BD-F2CA-AD34-C545-EF5514E550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2820" y="3471991"/>
            <a:ext cx="5666937" cy="3379058"/>
          </a:xfrm>
          <a:prstGeom prst="rect">
            <a:avLst/>
          </a:prstGeom>
        </p:spPr>
      </p:pic>
      <p:pic>
        <p:nvPicPr>
          <p:cNvPr id="8" name="Picture 6" descr="2025 Rimac Nevera R Is Optimized for the Track and Packs 2107 HP">
            <a:extLst>
              <a:ext uri="{FF2B5EF4-FFF2-40B4-BE49-F238E27FC236}">
                <a16:creationId xmlns:a16="http://schemas.microsoft.com/office/drawing/2014/main" id="{C8CCCAA9-3C50-507A-6863-8BB9C285D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498" y="745713"/>
            <a:ext cx="4751502" cy="272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2,000 BTU Aire Acondicionado Inverter Premium CS-S12YKV-2 - Panasonic ...">
            <a:extLst>
              <a:ext uri="{FF2B5EF4-FFF2-40B4-BE49-F238E27FC236}">
                <a16:creationId xmlns:a16="http://schemas.microsoft.com/office/drawing/2014/main" id="{4341E6CA-845C-B98B-97DD-D8C33177E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838" y="3301887"/>
            <a:ext cx="3549162" cy="354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ángulo 63">
            <a:extLst>
              <a:ext uri="{FF2B5EF4-FFF2-40B4-BE49-F238E27FC236}">
                <a16:creationId xmlns:a16="http://schemas.microsoft.com/office/drawing/2014/main" id="{E7EE51AF-124C-4480-A4EA-7C1E9F8CC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48757540-E5B7-47A6-BD81-8B54DAF689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85061" y="160868"/>
            <a:ext cx="1846073" cy="27788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6C0983F6-1C8E-4D0F-98C9-3667AD6E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7" y="4071410"/>
            <a:ext cx="1898121" cy="264451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F3EBE-1883-B103-829B-EB6001F7D6BE}"/>
              </a:ext>
            </a:extLst>
          </p:cNvPr>
          <p:cNvSpPr txBox="1"/>
          <p:nvPr/>
        </p:nvSpPr>
        <p:spPr>
          <a:xfrm>
            <a:off x="1064302" y="160868"/>
            <a:ext cx="3912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Ejecución de proyectos </a:t>
            </a:r>
          </a:p>
        </p:txBody>
      </p:sp>
      <p:pic>
        <p:nvPicPr>
          <p:cNvPr id="2050" name="Picture 2" descr="4 nuevas maneras de mejorar la ejecución del trabajo">
            <a:extLst>
              <a:ext uri="{FF2B5EF4-FFF2-40B4-BE49-F238E27FC236}">
                <a16:creationId xmlns:a16="http://schemas.microsoft.com/office/drawing/2014/main" id="{B31E751F-9709-43FA-22C0-219FC9387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37" y="588805"/>
            <a:ext cx="5303161" cy="35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BECCE4-B2A2-4913-E31B-69CF3EE511F8}"/>
              </a:ext>
            </a:extLst>
          </p:cNvPr>
          <p:cNvSpPr txBox="1"/>
          <p:nvPr/>
        </p:nvSpPr>
        <p:spPr>
          <a:xfrm>
            <a:off x="239843" y="4362137"/>
            <a:ext cx="5856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DO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¿Por qué las organizaciones que poseen los recursos más abundantes, la tecnología más avanzada y los equipos más talentosos siguen fracasando en la ejecución de proyectos, mientras que otras, aparentemente menos favorecidas, logran transformar industrias enteras a través de la innovación?</a:t>
            </a:r>
          </a:p>
        </p:txBody>
      </p:sp>
      <p:pic>
        <p:nvPicPr>
          <p:cNvPr id="2052" name="Picture 4" descr="Galería de Los mejores proyectos universitarios construidos por ...">
            <a:extLst>
              <a:ext uri="{FF2B5EF4-FFF2-40B4-BE49-F238E27FC236}">
                <a16:creationId xmlns:a16="http://schemas.microsoft.com/office/drawing/2014/main" id="{2B635E17-A454-408D-3FCC-F34C5C56A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"/>
            <a:ext cx="6096000" cy="360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OS PROYECTOS TECNOLÓGICOS">
            <a:extLst>
              <a:ext uri="{FF2B5EF4-FFF2-40B4-BE49-F238E27FC236}">
                <a16:creationId xmlns:a16="http://schemas.microsoft.com/office/drawing/2014/main" id="{1A2864FD-B86B-EAE8-B409-B112F0AD1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69610"/>
            <a:ext cx="6096000" cy="328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4098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DED0-BE6F-3285-4339-86879F65E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0"/>
            <a:ext cx="8676222" cy="1726368"/>
          </a:xfrm>
        </p:spPr>
        <p:txBody>
          <a:bodyPr/>
          <a:lstStyle/>
          <a:p>
            <a:r>
              <a:rPr lang="es-DO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por qué de la creatividad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22AF8D-8D14-70DA-DDBA-127AA46291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0269" y="1826301"/>
            <a:ext cx="4071404" cy="3339059"/>
          </a:xfrm>
        </p:spPr>
        <p:txBody>
          <a:bodyPr>
            <a:normAutofit fontScale="85000" lnSpcReduction="20000"/>
          </a:bodyPr>
          <a:lstStyle/>
          <a:p>
            <a:r>
              <a:rPr lang="es-DO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creatividad organizacional no debe confundirse con la inspiración espontánea o la genialidad individual. Constituye, por el contrario, una competencia estratégica que puede cultivarse, sistematizarse e integrarse en la cultura empresarial. Su importancia radica en que representa la única fuente genuina de ventaja competitiva sostenible en un mundo donde los productos, servicios y procesos pueden replicarse con creciente facilidad.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345BC53-8CBC-F498-3375-50EDA71EF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4" y="1726368"/>
            <a:ext cx="6081010" cy="456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69349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08C87-5A2F-43BA-3127-A6151016B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78C62-0465-46AD-4F46-E4FBE261C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-433464"/>
            <a:ext cx="8676222" cy="1905000"/>
          </a:xfrm>
        </p:spPr>
        <p:txBody>
          <a:bodyPr>
            <a:normAutofit/>
          </a:bodyPr>
          <a:lstStyle/>
          <a:p>
            <a:r>
              <a:rPr lang="es-DO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por qué de la innovación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925D8-CE6B-B97B-054B-E8A8E267B9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5923" y="5002967"/>
            <a:ext cx="8676222" cy="1905000"/>
          </a:xfrm>
        </p:spPr>
        <p:txBody>
          <a:bodyPr/>
          <a:lstStyle/>
          <a:p>
            <a:r>
              <a:rPr lang="es-DO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 la creatividad genera ideas, la innovación las convierte en valor tangible para clientes, organizaciones y sociedad. La innovación representa la disciplina de transformar conceptos prometedores en soluciones que resuelven problemas reales, mejoran experiencias existentes o crean mercados completamente nuevos. </a:t>
            </a:r>
          </a:p>
        </p:txBody>
      </p:sp>
      <p:pic>
        <p:nvPicPr>
          <p:cNvPr id="4100" name="Picture 4" descr="La importancia de la innovación en las empresas. ¿De qué forma innova Datamind?   ">
            <a:extLst>
              <a:ext uri="{FF2B5EF4-FFF2-40B4-BE49-F238E27FC236}">
                <a16:creationId xmlns:a16="http://schemas.microsoft.com/office/drawing/2014/main" id="{A20BE01D-D213-D6AB-A69B-482F970BA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48" y="1471536"/>
            <a:ext cx="5596328" cy="314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ompetencias para una Gestión del cambio. | Mind Map">
            <a:extLst>
              <a:ext uri="{FF2B5EF4-FFF2-40B4-BE49-F238E27FC236}">
                <a16:creationId xmlns:a16="http://schemas.microsoft.com/office/drawing/2014/main" id="{B12D90B4-4221-C37F-6736-4E8106475A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1730" r="220" b="9074"/>
          <a:stretch>
            <a:fillRect/>
          </a:stretch>
        </p:blipFill>
        <p:spPr bwMode="auto">
          <a:xfrm>
            <a:off x="6343426" y="1324877"/>
            <a:ext cx="4758394" cy="355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84013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E3D46-FA7A-D53F-5E4F-4BA0DE9A9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9EA6E-AB1F-D253-C366-54BDF3295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44970"/>
            <a:ext cx="8676222" cy="1681398"/>
          </a:xfrm>
        </p:spPr>
        <p:txBody>
          <a:bodyPr/>
          <a:lstStyle/>
          <a:p>
            <a:r>
              <a:rPr lang="es-DO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por qué de los  procesos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A6404D-4729-DD66-B62B-8F758E73F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658" y="1686997"/>
            <a:ext cx="2350601" cy="4039245"/>
          </a:xfrm>
        </p:spPr>
        <p:txBody>
          <a:bodyPr>
            <a:normAutofit fontScale="77500" lnSpcReduction="20000"/>
          </a:bodyPr>
          <a:lstStyle/>
          <a:p>
            <a:r>
              <a:rPr lang="es-DO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procesos organizacionales representan mucho más que secuencias de actividades o flujos de trabajo predefinidos. Constituyen la materialización de la inteligencia colectiva de la organización, la cristalización de aprendizajes acumulados y la plataforma sobre la cual se construye la consistencia en el desempeño. </a:t>
            </a:r>
          </a:p>
        </p:txBody>
      </p:sp>
      <p:pic>
        <p:nvPicPr>
          <p:cNvPr id="5124" name="Picture 4" descr="Semana 9 Procesos | Matias Wron | uDocz">
            <a:extLst>
              <a:ext uri="{FF2B5EF4-FFF2-40B4-BE49-F238E27FC236}">
                <a16:creationId xmlns:a16="http://schemas.microsoft.com/office/drawing/2014/main" id="{A1DA750D-E634-C5C5-2613-09DF65677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2" y="1584863"/>
            <a:ext cx="9072070" cy="510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45434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estudiantes mirando por un microscopio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>
            <a:noAutofit/>
          </a:bodyPr>
          <a:lstStyle/>
          <a:p>
            <a:pPr algn="l" rtl="0"/>
            <a:r>
              <a:rPr lang="es-ES" sz="11700" b="1" noProof="1"/>
              <a:t>Muchas </a:t>
            </a:r>
            <a:br>
              <a:rPr lang="es-ES" sz="11700" b="1" noProof="1"/>
            </a:br>
            <a:r>
              <a:rPr lang="es-ES" sz="11700" noProof="1">
                <a:solidFill>
                  <a:schemeClr val="tx1"/>
                </a:solidFill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Arial"/>
        <a:cs typeface="Arial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Arial"/>
        <a:cs typeface="Arial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895109.tgt.Office_50521838_TF89821728_Win32_OJ112356445.potx" id="{1C1761A4-30A1-4407-ADF4-FA3625320470}" vid="{24978535-F891-4612-832B-0DC206D5852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89A57F-CF3F-47C6-90BB-70331E72B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1B8520-39D0-4E39-88E2-3CE8E9A6E44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escolar</Template>
  <TotalTime>1169</TotalTime>
  <Words>261</Words>
  <Application>Microsoft Office PowerPoint</Application>
  <PresentationFormat>Widescreen</PresentationFormat>
  <Paragraphs>29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Times New Roman</vt:lpstr>
      <vt:lpstr>Malla</vt:lpstr>
      <vt:lpstr>PowerPoint Presentation</vt:lpstr>
      <vt:lpstr>En el pasado </vt:lpstr>
      <vt:lpstr>Ahora </vt:lpstr>
      <vt:lpstr>PowerPoint Presentation</vt:lpstr>
      <vt:lpstr>El por qué de la creatividad</vt:lpstr>
      <vt:lpstr>El por qué de la innovación </vt:lpstr>
      <vt:lpstr>El por qué de los  procesos</vt:lpstr>
      <vt:lpstr>Muchas 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Franjelis Luciano</dc:creator>
  <cp:lastModifiedBy>Franjelis Luciano</cp:lastModifiedBy>
  <cp:revision>7</cp:revision>
  <dcterms:created xsi:type="dcterms:W3CDTF">2025-09-22T04:31:54Z</dcterms:created>
  <dcterms:modified xsi:type="dcterms:W3CDTF">2025-09-24T04:56:47Z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